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81" r:id="rId9"/>
    <p:sldId id="283" r:id="rId10"/>
    <p:sldId id="292" r:id="rId11"/>
    <p:sldId id="284" r:id="rId12"/>
    <p:sldId id="289" r:id="rId13"/>
    <p:sldId id="294" r:id="rId14"/>
    <p:sldId id="295" r:id="rId15"/>
    <p:sldId id="296" r:id="rId16"/>
    <p:sldId id="298" r:id="rId17"/>
    <p:sldId id="297" r:id="rId18"/>
    <p:sldId id="299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83" d="100"/>
          <a:sy n="83" d="100"/>
        </p:scale>
        <p:origin x="470" y="55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16.01.2023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893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943818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1978146"/>
            <a:ext cx="11377086" cy="42639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7" Type="http://schemas.openxmlformats.org/officeDocument/2006/relationships/image" Target="../media/image1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10" Type="http://schemas.openxmlformats.org/officeDocument/2006/relationships/image" Target="../media/image14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16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4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10.01.2023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4.2 Subsystem Robot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20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20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20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20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20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2000" dirty="0"/>
                  <a:t>führt zum </a:t>
                </a:r>
                <a:r>
                  <a:rPr lang="de-DE" sz="2000" dirty="0" err="1"/>
                  <a:t>Zustandvektor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r>
                  <a:rPr lang="de-DE" sz="2000" dirty="0"/>
                  <a:t>Ausgangsvektor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20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3015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5: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=0</m:t>
                    </m:r>
                    <m:r>
                      <a:rPr lang="de-DE" sz="20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00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5. Darstellung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sty m:val="p"/>
                      </m:rPr>
                      <a:rPr lang="de-DE" sz="2000">
                        <a:latin typeface="Cambria Math" panose="02040503050406030204" pitchFamily="18" charset="0"/>
                      </a:rPr>
                      <m:t>sin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lvl="1" indent="0">
                  <a:buNone/>
                </a:pPr>
                <a:r>
                  <a:rPr lang="de-DE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de-DE" sz="2000" i="1">
                        <a:latin typeface="Cambria Math" panose="02040503050406030204" pitchFamily="18" charset="0"/>
                      </a:rPr>
                      <m:t>𝑔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20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i="1">
                                    <a:latin typeface="Cambria Math" panose="02040503050406030204" pitchFamily="18" charset="0"/>
                                  </a:rPr>
                                  <m:t>01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de-DE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Anfangswerten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02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𝜋</m:t>
                        </m:r>
                      </m:num>
                      <m:den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de-DE" sz="2000" i="1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01</m:t>
                        </m:r>
                      </m:sub>
                    </m:sSub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𝜋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 </m:t>
                    </m:r>
                    <m:r>
                      <a:rPr lang="de-DE" sz="2000" i="1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𝑟𝑎𝑑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indent="0">
                  <a:buNone/>
                </a:pP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2000" i="1">
                        <a:latin typeface="Cambria Math" panose="02040503050406030204" pitchFamily="18" charset="0"/>
                      </a:rPr>
                      <m:t>=68,67 </m:t>
                    </m:r>
                    <m:r>
                      <a:rPr lang="de-DE" sz="2000" i="1"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00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2572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7: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0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Zusammenfassung: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Drehmoments kann eine Position gehalten werden</a:t>
            </a:r>
          </a:p>
          <a:p>
            <a:pPr marL="0" lvl="1" indent="0">
              <a:buNone/>
            </a:pPr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Ausblick:</a:t>
            </a:r>
          </a:p>
          <a:p>
            <a:pPr marL="287655" lvl="1" indent="-287655"/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0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0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0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6: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7: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102414243"/>
                  </p:ext>
                </p:extLst>
              </p:nvPr>
            </p:nvGraphicFramePr>
            <p:xfrm>
              <a:off x="405873" y="2934131"/>
              <a:ext cx="11377614" cy="350520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Roboter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02884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2: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5: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52459" r="-15498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52459" r="-154980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03859"/>
              </p:ext>
            </p:extLst>
          </p:nvPr>
        </p:nvGraphicFramePr>
        <p:xfrm>
          <a:off x="406396" y="1999934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F4E3F6B-7D3A-973E-B067-0D79BE970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76"/>
          <a:stretch/>
        </p:blipFill>
        <p:spPr>
          <a:xfrm>
            <a:off x="2639945" y="2807007"/>
            <a:ext cx="6909995" cy="3572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BC372-6E50-DC57-9397-5085E87DC769}"/>
              </a:ext>
            </a:extLst>
          </p:cNvPr>
          <p:cNvSpPr txBox="1"/>
          <p:nvPr/>
        </p:nvSpPr>
        <p:spPr>
          <a:xfrm>
            <a:off x="2472571" y="6157646"/>
            <a:ext cx="1331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Roboter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7478205" y="2037805"/>
            <a:ext cx="4305285" cy="4319964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62896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 b="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2000" dirty="0">
                              <a:effectLst/>
                            </a:rPr>
                            <a:t> </a:t>
                          </a:r>
                          <a:endParaRPr lang="de-DE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1473938"/>
                  </p:ext>
                </p:extLst>
              </p:nvPr>
            </p:nvGraphicFramePr>
            <p:xfrm>
              <a:off x="406397" y="3635741"/>
              <a:ext cx="7017329" cy="2483805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640631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4376698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</a:tblGrid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05797" r="-166051" b="-39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05797" b="-3913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142000" r="-166051" b="-17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142000" b="-1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45714" r="-166051" b="-142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45714" b="-1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6057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t="-315152" r="-166051" b="-10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0223" t="-315152" b="-10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  <a:endParaRPr lang="en-US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468089"/>
                  </p:ext>
                </p:extLst>
              </p:nvPr>
            </p:nvGraphicFramePr>
            <p:xfrm>
              <a:off x="406397" y="2078990"/>
              <a:ext cx="5101517" cy="91268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490027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261149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</a:tblGrid>
                  <a:tr h="342265">
                    <a:tc gridSpan="2">
                      <a:txBody>
                        <a:bodyPr/>
                        <a:lstStyle/>
                        <a:p>
                          <a:r>
                            <a:rPr lang="de-DE" sz="2000" dirty="0">
                              <a:effectLst/>
                            </a:rPr>
                            <a:t>Definition der verallgemeinerten Koordinaten: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704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t="-70213" r="-104890" b="-10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95338" t="-70213" b="-106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7625484" y="6200977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315" y="3801442"/>
                <a:ext cx="256770" cy="369332"/>
              </a:xfrm>
              <a:prstGeom prst="rect">
                <a:avLst/>
              </a:prstGeom>
              <a:blipFill>
                <a:blip r:embed="rId9"/>
                <a:stretch>
                  <a:fillRect r="-209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778" y="2105739"/>
                <a:ext cx="256770" cy="369332"/>
              </a:xfrm>
              <a:prstGeom prst="rect">
                <a:avLst/>
              </a:prstGeom>
              <a:blipFill>
                <a:blip r:embed="rId10"/>
                <a:stretch>
                  <a:fillRect r="-261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6570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sz="2000" dirty="0"/>
                            <a:t>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20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88162257"/>
                  </p:ext>
                </p:extLst>
              </p:nvPr>
            </p:nvGraphicFramePr>
            <p:xfrm>
              <a:off x="5314277" y="4601932"/>
              <a:ext cx="6469209" cy="15510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9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692" b="-29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2917" b="-989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7740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473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42874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2000" b="1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2000" b="0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2000" b="1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smtClean="0">
                                  <a:effectLst/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sz="2000" dirty="0"/>
                            <a:t>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0404311"/>
                  </p:ext>
                </p:extLst>
              </p:nvPr>
            </p:nvGraphicFramePr>
            <p:xfrm>
              <a:off x="5314277" y="2008923"/>
              <a:ext cx="6469207" cy="237585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469207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7692" b="-40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1005840">
                    <a:tc>
                      <a:txBody>
                        <a:bodyPr/>
                        <a:lstStyle/>
                        <a:p>
                          <a:r>
                            <a:rPr lang="de-DE" sz="2000" dirty="0"/>
                            <a:t>Allgemeine Lagrange Gleichung zweiter Art mit konservativen Kräften und nichtkonservativen verallgemeinerten Kräften:</a:t>
                          </a:r>
                          <a:endParaRPr 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7753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3168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70539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3.3 </a:t>
            </a:r>
            <a:r>
              <a:rPr lang="en-US" b="0" dirty="0" err="1"/>
              <a:t>BewegungsGleichung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20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20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sz="2000" dirty="0">
                                  <a:effectLst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20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20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20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0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20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2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70639127"/>
                  </p:ext>
                </p:extLst>
              </p:nvPr>
            </p:nvGraphicFramePr>
            <p:xfrm>
              <a:off x="406394" y="1878490"/>
              <a:ext cx="11377092" cy="228282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1377092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</a:tblGrid>
                  <a:tr h="456565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2000" dirty="0">
                              <a:effectLst/>
                            </a:rPr>
                            <a:t>Energien der Massepunkte:</a:t>
                          </a:r>
                          <a:endParaRPr lang="en-US" sz="20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b="-3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b="-2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00000" b="-10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4248077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400000" b="-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685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22503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20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20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20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20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20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0D92401D-4E13-3892-E68E-650B7C18CE6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7921471"/>
                  </p:ext>
                </p:extLst>
              </p:nvPr>
            </p:nvGraphicFramePr>
            <p:xfrm>
              <a:off x="406394" y="4272263"/>
              <a:ext cx="11377092" cy="214578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2044260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2272301817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2000" dirty="0">
                              <a:effectLst/>
                            </a:rPr>
                            <a:t>Bewegungsgleichung in Matrizenschreibweise:</a:t>
                          </a:r>
                          <a:endParaRPr lang="de-DE" sz="20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335522"/>
                      </a:ext>
                    </a:extLst>
                  </a:tr>
                  <a:tr h="173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5614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931961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3.4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020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152401">
                    <a:tc gridSpan="4">
                      <a:txBody>
                        <a:bodyPr/>
                        <a:lstStyle/>
                        <a:p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20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einsetzen und nach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de-DE" sz="2000" b="0" i="1" kern="1200" dirty="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b>
                                            </m:sSub>
                                          </m:e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2000" b="0" i="1" kern="1200" dirty="0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20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  <m:sup>
                                  <m:r>
                                    <a:rPr lang="de-DE" sz="2000" b="0" i="1" kern="1200" dirty="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20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20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umstellen:</a:t>
                          </a:r>
                          <a:endParaRPr lang="en-US" sz="20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599533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2000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2000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de-DE" sz="2000" b="1" kern="1200" dirty="0">
                            <a:solidFill>
                              <a:schemeClr val="tx1"/>
                            </a:solidFill>
                            <a:effectLst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20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20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20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20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20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20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20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20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limLow>
                                <m:limLowPr>
                                  <m:ctrlPr>
                                    <a:rPr lang="de-DE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ctrlPr>
                                            <a:rPr lang="en-US" sz="200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0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20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20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20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20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20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20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20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20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20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20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20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20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sz="20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lim>
                              </m:limLow>
                            </m:oMath>
                          </a14:m>
                          <a:r>
                            <a:rPr lang="en-US" sz="2000" dirty="0"/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20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20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20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20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20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0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20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20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d>
                                <m:dPr>
                                  <m:ctrlPr>
                                    <a:rPr lang="de-DE" sz="20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0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de-DE" sz="20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20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20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20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20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20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20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2000" b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05400537"/>
                  </p:ext>
                </p:extLst>
              </p:nvPr>
            </p:nvGraphicFramePr>
            <p:xfrm>
              <a:off x="406397" y="1904103"/>
              <a:ext cx="11377090" cy="443788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25074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300094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27541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4550836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</a:tblGrid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7692" b="-10215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51987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000" r="-405962" b="-165600"/>
                          </a:stretch>
                        </a:blip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633" t="-28000" b="-1656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2308" b="-53692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62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20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20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72929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58451" r="-1499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0268" t="-158451" r="-200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49933" t="-1584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Architektur des Simulink-modells</a:t>
            </a:r>
            <a:br>
              <a:rPr lang="de-DE" dirty="0"/>
            </a:br>
            <a:r>
              <a:rPr lang="de-DE" b="0" dirty="0"/>
              <a:t>4.1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20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20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20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20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20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20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20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20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20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20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20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20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20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20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682" t="-1940" r="-44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1138</Words>
  <Application>Microsoft Office PowerPoint</Application>
  <PresentationFormat>Breitbild</PresentationFormat>
  <Paragraphs>176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Modellbildung 3.1 Physikalisches Ersatzschaltbild </vt:lpstr>
      <vt:lpstr>3. Modellbildung 3.2 Freischnitt</vt:lpstr>
      <vt:lpstr>3. Modellbildung 3.3 BewegungsGleichung</vt:lpstr>
      <vt:lpstr>3. Modellbildung 3.4 Zustandsraummodell</vt:lpstr>
      <vt:lpstr>4. Architektur des Simulink-modells 4.1 Oberste Ebene</vt:lpstr>
      <vt:lpstr>4. Architektur des Simulink-modells 4.2 Subsystem Robot</vt:lpstr>
      <vt:lpstr>5. Darstellung und Interpretation der Simulationsergebnisse</vt:lpstr>
      <vt:lpstr>5. Darstellung und Interpretation der Simulationsergebnisse</vt:lpstr>
      <vt:lpstr>6. Bewertung, Zusammenfassung und Ausblick</vt:lpstr>
      <vt:lpstr>Literatur- und Abbildungsverzeichnis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 H</cp:lastModifiedBy>
  <cp:revision>69</cp:revision>
  <dcterms:created xsi:type="dcterms:W3CDTF">2022-04-09T09:06:39Z</dcterms:created>
  <dcterms:modified xsi:type="dcterms:W3CDTF">2023-01-16T13:34:56Z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